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-comple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248" y="548640"/>
            <a:ext cx="3657600" cy="8851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" y="2468880"/>
            <a:ext cx="109087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300" b="1">
                <a:solidFill>
                  <a:srgbClr val="C99A14"/>
                </a:solidFill>
                <a:latin typeface="Calibri"/>
              </a:rPr>
              <a:t>FASE 1 · VÍDEO DE APRESENTAÇÃO (até 10 minutos)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926080"/>
            <a:ext cx="10908792" cy="12801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3600" b="1">
                <a:solidFill>
                  <a:srgbClr val="091136"/>
                </a:solidFill>
                <a:latin typeface="Calibri"/>
              </a:rPr>
              <a:t>[ TÍTULO DO TRABALHO 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4297680"/>
            <a:ext cx="109087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0">
                <a:solidFill>
                  <a:srgbClr val="5C6781"/>
                </a:solidFill>
                <a:latin typeface="Calibri"/>
              </a:rPr>
              <a:t>Autor 1 · Autor 2 · Autor 3 · Autor 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4709160"/>
            <a:ext cx="109087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5C6781"/>
                </a:solidFill>
                <a:latin typeface="Calibri"/>
              </a:rPr>
              <a:t>Instituições · Eixo temático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532120"/>
            <a:ext cx="11274552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29335C"/>
                </a:solidFill>
                <a:latin typeface="Calibri"/>
              </a:rPr>
              <a:t>REALIZAÇÃO</a:t>
            </a:r>
          </a:p>
        </p:txBody>
      </p:sp>
      <p:pic>
        <p:nvPicPr>
          <p:cNvPr id="9" name="Picture 8" descr="logo-uf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087" y="5843016"/>
            <a:ext cx="1949352" cy="502920"/>
          </a:xfrm>
          <a:prstGeom prst="rect">
            <a:avLst/>
          </a:prstGeom>
        </p:spPr>
      </p:pic>
      <p:pic>
        <p:nvPicPr>
          <p:cNvPr id="10" name="Picture 9" descr="aba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2767" y="5843016"/>
            <a:ext cx="840635" cy="502920"/>
          </a:xfrm>
          <a:prstGeom prst="rect">
            <a:avLst/>
          </a:prstGeom>
        </p:spPr>
      </p:pic>
      <p:pic>
        <p:nvPicPr>
          <p:cNvPr id="11" name="Picture 10" descr="labd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447" y="5843016"/>
            <a:ext cx="1257300" cy="502920"/>
          </a:xfrm>
          <a:prstGeom prst="rect">
            <a:avLst/>
          </a:prstGeom>
        </p:spPr>
      </p:pic>
      <p:pic>
        <p:nvPicPr>
          <p:cNvPr id="12" name="Picture 11" descr="gigs-unicamp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36127" y="5843016"/>
            <a:ext cx="1271467" cy="50292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781800"/>
            <a:ext cx="3047923" cy="7620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047923" y="6781800"/>
            <a:ext cx="3047923" cy="7620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095846" y="6781800"/>
            <a:ext cx="3047923" cy="7620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9143769" y="6781800"/>
            <a:ext cx="3047923" cy="76200"/>
          </a:xfrm>
          <a:prstGeom prst="rect">
            <a:avLst/>
          </a:prstGeom>
          <a:solidFill>
            <a:srgbClr val="5BC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C99A14"/>
                </a:solidFill>
                <a:latin typeface="Calibri"/>
              </a:rPr>
              <a:t>02 · INTRODUÇÃO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91136"/>
                </a:solidFill>
                <a:latin typeface="Calibri"/>
              </a:rPr>
              <a:t>Introdução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874519"/>
            <a:ext cx="548640" cy="45720"/>
          </a:xfrm>
          <a:prstGeom prst="rect">
            <a:avLst/>
          </a:prstGeom>
          <a:solidFill>
            <a:srgbClr val="C99A1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2194560"/>
            <a:ext cx="10908792" cy="3657600"/>
          </a:xfrm>
          <a:prstGeom prst="roundRect">
            <a:avLst/>
          </a:prstGeom>
          <a:solidFill>
            <a:srgbClr val="F5F7FB"/>
          </a:solidFill>
          <a:ln w="9525">
            <a:solidFill>
              <a:srgbClr val="D8DFEC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274320" rIns="274320" tIns="228600" bIns="228600" wrap="square"/>
          <a:lstStyle/>
          <a:p>
            <a:pPr algn="l"/>
            <a:r>
              <a:rPr sz="1500" i="1">
                <a:solidFill>
                  <a:srgbClr val="5C6781"/>
                </a:solidFill>
                <a:latin typeface="Calibri"/>
              </a:rPr>
              <a:t>[ Contextualize a pesquisa: problema, relevância prática (governança / regulação / inovação) e a lacuna que o trabalho endereça. Use no máximo 3 bullets curtos. Falando entre 45 segundos e 1min30s. ]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781800"/>
            <a:ext cx="3047923" cy="7620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047923" y="6781800"/>
            <a:ext cx="3047923" cy="7620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095846" y="6781800"/>
            <a:ext cx="3047923" cy="7620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9143769" y="6781800"/>
            <a:ext cx="3047923" cy="76200"/>
          </a:xfrm>
          <a:prstGeom prst="rect">
            <a:avLst/>
          </a:prstGeom>
          <a:solidFill>
            <a:srgbClr val="5BC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logo-comple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291072"/>
            <a:ext cx="1209124" cy="29260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515600" y="629107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>
                <a:solidFill>
                  <a:srgbClr val="5C6781"/>
                </a:solidFill>
                <a:latin typeface="Calibri"/>
              </a:rPr>
              <a:t>2 / 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4F9C2F"/>
                </a:solidFill>
                <a:latin typeface="Calibri"/>
              </a:rPr>
              <a:t>03 · OBJETIVO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91136"/>
                </a:solidFill>
                <a:latin typeface="Calibri"/>
              </a:rPr>
              <a:t>Objetivo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874519"/>
            <a:ext cx="548640" cy="45720"/>
          </a:xfrm>
          <a:prstGeom prst="rect">
            <a:avLst/>
          </a:prstGeom>
          <a:solidFill>
            <a:srgbClr val="4F9C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2194560"/>
            <a:ext cx="10908792" cy="3657600"/>
          </a:xfrm>
          <a:prstGeom prst="roundRect">
            <a:avLst/>
          </a:prstGeom>
          <a:solidFill>
            <a:srgbClr val="F5F7FB"/>
          </a:solidFill>
          <a:ln w="9525">
            <a:solidFill>
              <a:srgbClr val="D8DFEC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274320" rIns="274320" tIns="228600" bIns="228600" wrap="square"/>
          <a:lstStyle/>
          <a:p>
            <a:pPr algn="l"/>
            <a:r>
              <a:rPr sz="1500" i="1">
                <a:solidFill>
                  <a:srgbClr val="5C6781"/>
                </a:solidFill>
                <a:latin typeface="Calibri"/>
              </a:rPr>
              <a:t>[ Enuncie em 1 frase o objetivo geral. Liste, opcionalmente, 2–3 objetivos específicos. Falando entre 30 e 45 segundos. ]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781800"/>
            <a:ext cx="3047923" cy="7620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047923" y="6781800"/>
            <a:ext cx="3047923" cy="7620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095846" y="6781800"/>
            <a:ext cx="3047923" cy="7620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9143769" y="6781800"/>
            <a:ext cx="3047923" cy="76200"/>
          </a:xfrm>
          <a:prstGeom prst="rect">
            <a:avLst/>
          </a:prstGeom>
          <a:solidFill>
            <a:srgbClr val="5BC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logo-comple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291072"/>
            <a:ext cx="1209124" cy="29260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515600" y="629107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>
                <a:solidFill>
                  <a:srgbClr val="5C6781"/>
                </a:solidFill>
                <a:latin typeface="Calibri"/>
              </a:rPr>
              <a:t>3 / 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F7EB8"/>
                </a:solidFill>
                <a:latin typeface="Calibri"/>
              </a:rPr>
              <a:t>04 · METODOLOGIA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91136"/>
                </a:solidFill>
                <a:latin typeface="Calibri"/>
              </a:rPr>
              <a:t>Metodologia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874519"/>
            <a:ext cx="548640" cy="45720"/>
          </a:xfrm>
          <a:prstGeom prst="rect">
            <a:avLst/>
          </a:prstGeom>
          <a:solidFill>
            <a:srgbClr val="2F7E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2194560"/>
            <a:ext cx="10908792" cy="3657600"/>
          </a:xfrm>
          <a:prstGeom prst="roundRect">
            <a:avLst/>
          </a:prstGeom>
          <a:solidFill>
            <a:srgbClr val="F5F7FB"/>
          </a:solidFill>
          <a:ln w="9525">
            <a:solidFill>
              <a:srgbClr val="D8DFEC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274320" rIns="274320" tIns="228600" bIns="228600" wrap="square"/>
          <a:lstStyle/>
          <a:p>
            <a:pPr algn="l"/>
            <a:r>
              <a:rPr sz="1500" i="1">
                <a:solidFill>
                  <a:srgbClr val="5C6781"/>
                </a:solidFill>
                <a:latin typeface="Calibri"/>
              </a:rPr>
              <a:t>[ Descreva a abordagem (qualitativa / quantitativa / mista), o desenho de pesquisa, fonte de dados, instrumentos e período. Cite normas / frameworks utilizados. Falando entre 1 e 2 minutos. ]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781800"/>
            <a:ext cx="3047923" cy="7620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047923" y="6781800"/>
            <a:ext cx="3047923" cy="7620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095846" y="6781800"/>
            <a:ext cx="3047923" cy="7620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9143769" y="6781800"/>
            <a:ext cx="3047923" cy="76200"/>
          </a:xfrm>
          <a:prstGeom prst="rect">
            <a:avLst/>
          </a:prstGeom>
          <a:solidFill>
            <a:srgbClr val="5BC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logo-comple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291072"/>
            <a:ext cx="1209124" cy="29260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515600" y="629107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>
                <a:solidFill>
                  <a:srgbClr val="5C6781"/>
                </a:solidFill>
                <a:latin typeface="Calibri"/>
              </a:rPr>
              <a:t>4 / 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F7EB8"/>
                </a:solidFill>
                <a:latin typeface="Calibri"/>
              </a:rPr>
              <a:t>05 · RESULTADOS E DISCUSSÃO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91136"/>
                </a:solidFill>
                <a:latin typeface="Calibri"/>
              </a:rPr>
              <a:t>Resultados e discussão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874519"/>
            <a:ext cx="548640" cy="45720"/>
          </a:xfrm>
          <a:prstGeom prst="rect">
            <a:avLst/>
          </a:prstGeom>
          <a:solidFill>
            <a:srgbClr val="2F7E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2194560"/>
            <a:ext cx="10908792" cy="2377440"/>
          </a:xfrm>
          <a:prstGeom prst="roundRect">
            <a:avLst/>
          </a:prstGeom>
          <a:solidFill>
            <a:srgbClr val="F5F7FB"/>
          </a:solidFill>
          <a:ln w="9525">
            <a:solidFill>
              <a:srgbClr val="D8DFEC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274320" rIns="274320" tIns="228600" bIns="228600" wrap="square"/>
          <a:lstStyle/>
          <a:p>
            <a:pPr algn="l"/>
            <a:r>
              <a:rPr sz="1500" i="1">
                <a:solidFill>
                  <a:srgbClr val="5C6781"/>
                </a:solidFill>
                <a:latin typeface="Calibri"/>
              </a:rPr>
              <a:t>[ Apresente os principais resultados e discuta-os à luz da literatura. Inclua 1 figura ou tabela na área abaixo. Falando entre 2 e 4 minutos. ]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709160"/>
            <a:ext cx="10908792" cy="169164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D8DFEC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74320"/>
          <a:lstStyle/>
          <a:p>
            <a:pPr algn="ctr"/>
            <a:r>
              <a:rPr sz="1300" i="1">
                <a:solidFill>
                  <a:srgbClr val="5C6781"/>
                </a:solidFill>
                <a:latin typeface="Calibri"/>
              </a:rPr>
              <a:t>[ Espaço para figura, gráfico ou tabela — legenda em Calibri 10 ]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781800"/>
            <a:ext cx="3047923" cy="7620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047923" y="6781800"/>
            <a:ext cx="3047923" cy="7620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095846" y="6781800"/>
            <a:ext cx="3047923" cy="7620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9143769" y="6781800"/>
            <a:ext cx="3047923" cy="76200"/>
          </a:xfrm>
          <a:prstGeom prst="rect">
            <a:avLst/>
          </a:prstGeom>
          <a:solidFill>
            <a:srgbClr val="5BC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logo-comple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291072"/>
            <a:ext cx="1209124" cy="29260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515600" y="629107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>
                <a:solidFill>
                  <a:srgbClr val="5C6781"/>
                </a:solidFill>
                <a:latin typeface="Calibri"/>
              </a:rPr>
              <a:t>5 / 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2A9CC4"/>
                </a:solidFill>
                <a:latin typeface="Calibri"/>
              </a:rPr>
              <a:t>06 · CONSIDERAÇÕES FINAIS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686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091136"/>
                </a:solidFill>
                <a:latin typeface="Calibri"/>
              </a:rPr>
              <a:t>Considerações finais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874519"/>
            <a:ext cx="548640" cy="45720"/>
          </a:xfrm>
          <a:prstGeom prst="rect">
            <a:avLst/>
          </a:prstGeom>
          <a:solidFill>
            <a:srgbClr val="2A9C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2194560"/>
            <a:ext cx="10908792" cy="3657600"/>
          </a:xfrm>
          <a:prstGeom prst="roundRect">
            <a:avLst/>
          </a:prstGeom>
          <a:solidFill>
            <a:srgbClr val="F5F7FB"/>
          </a:solidFill>
          <a:ln w="9525">
            <a:solidFill>
              <a:srgbClr val="D8DFEC"/>
            </a:solidFill>
            <a:prstDash val="lg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274320" rIns="274320" tIns="228600" bIns="228600" wrap="square"/>
          <a:lstStyle/>
          <a:p>
            <a:pPr algn="l"/>
            <a:r>
              <a:rPr sz="1500" i="1">
                <a:solidFill>
                  <a:srgbClr val="5C6781"/>
                </a:solidFill>
                <a:latin typeface="Calibri"/>
              </a:rPr>
              <a:t>[ Sintetize as conclusões, limitações da pesquisa e implicações para a prática regulatória / inovação governamental. Indique trabalhos futuros. Falando entre 45 segundos e 1min30s. ]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781800"/>
            <a:ext cx="3047923" cy="7620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047923" y="6781800"/>
            <a:ext cx="3047923" cy="7620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095846" y="6781800"/>
            <a:ext cx="3047923" cy="7620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9143769" y="6781800"/>
            <a:ext cx="3047923" cy="76200"/>
          </a:xfrm>
          <a:prstGeom prst="rect">
            <a:avLst/>
          </a:prstGeom>
          <a:solidFill>
            <a:srgbClr val="5BC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logo-comple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291072"/>
            <a:ext cx="1209124" cy="29260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515600" y="6291072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>
                <a:solidFill>
                  <a:srgbClr val="5C6781"/>
                </a:solidFill>
                <a:latin typeface="Calibri"/>
              </a:rPr>
              <a:t>6 / 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-comple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248" y="548640"/>
            <a:ext cx="3657600" cy="8851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" y="2377440"/>
            <a:ext cx="109087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5400" b="1">
                <a:solidFill>
                  <a:srgbClr val="091136"/>
                </a:solidFill>
                <a:latin typeface="Calibri"/>
              </a:rPr>
              <a:t>Obrigado(a)!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291840"/>
            <a:ext cx="109087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0">
                <a:solidFill>
                  <a:srgbClr val="C99A14"/>
                </a:solidFill>
                <a:latin typeface="Calibri"/>
              </a:rPr>
              <a:t>Perguntas e contato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749039"/>
            <a:ext cx="109087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500" b="0">
                <a:solidFill>
                  <a:srgbClr val="5C6781"/>
                </a:solidFill>
                <a:latin typeface="Calibri"/>
              </a:rPr>
              <a:t>autor@instituicao.br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4114800"/>
            <a:ext cx="109087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5C6781"/>
                </a:solidFill>
                <a:latin typeface="Calibri"/>
              </a:rPr>
              <a:t>encontrogeig.org · 08–10 de julho de 2026 · Rio de Janeiro / Niterói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349240"/>
            <a:ext cx="11274552" cy="25603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000" b="1">
                <a:solidFill>
                  <a:srgbClr val="29335C"/>
                </a:solidFill>
                <a:latin typeface="Calibri"/>
              </a:rPr>
              <a:t>REALIZAÇÃO</a:t>
            </a:r>
          </a:p>
        </p:txBody>
      </p:sp>
      <p:pic>
        <p:nvPicPr>
          <p:cNvPr id="9" name="Picture 8" descr="logo-uf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087" y="5660136"/>
            <a:ext cx="1949352" cy="502920"/>
          </a:xfrm>
          <a:prstGeom prst="rect">
            <a:avLst/>
          </a:prstGeom>
        </p:spPr>
      </p:pic>
      <p:pic>
        <p:nvPicPr>
          <p:cNvPr id="10" name="Picture 9" descr="aba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2767" y="5660136"/>
            <a:ext cx="840635" cy="502920"/>
          </a:xfrm>
          <a:prstGeom prst="rect">
            <a:avLst/>
          </a:prstGeom>
        </p:spPr>
      </p:pic>
      <p:pic>
        <p:nvPicPr>
          <p:cNvPr id="11" name="Picture 10" descr="labd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447" y="5660136"/>
            <a:ext cx="1257300" cy="502920"/>
          </a:xfrm>
          <a:prstGeom prst="rect">
            <a:avLst/>
          </a:prstGeom>
        </p:spPr>
      </p:pic>
      <p:pic>
        <p:nvPicPr>
          <p:cNvPr id="12" name="Picture 11" descr="gigs-unicamp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36127" y="5660136"/>
            <a:ext cx="1271467" cy="50292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781800"/>
            <a:ext cx="3047923" cy="76200"/>
          </a:xfrm>
          <a:prstGeom prst="rect">
            <a:avLst/>
          </a:prstGeom>
          <a:solidFill>
            <a:srgbClr val="F5C8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047923" y="6781800"/>
            <a:ext cx="3047923" cy="76200"/>
          </a:xfrm>
          <a:prstGeom prst="rect">
            <a:avLst/>
          </a:prstGeom>
          <a:solidFill>
            <a:srgbClr val="7AC74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095846" y="6781800"/>
            <a:ext cx="3047923" cy="76200"/>
          </a:xfrm>
          <a:prstGeom prst="rect">
            <a:avLst/>
          </a:prstGeom>
          <a:solidFill>
            <a:srgbClr val="4DA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9143769" y="6781800"/>
            <a:ext cx="3047923" cy="76200"/>
          </a:xfrm>
          <a:prstGeom prst="rect">
            <a:avLst/>
          </a:prstGeom>
          <a:solidFill>
            <a:srgbClr val="5BC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